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6" r:id="rId2"/>
    <p:sldId id="257" r:id="rId3"/>
    <p:sldId id="260" r:id="rId4"/>
    <p:sldId id="258" r:id="rId5"/>
    <p:sldId id="259" r:id="rId6"/>
    <p:sldId id="264" r:id="rId7"/>
    <p:sldId id="265" r:id="rId8"/>
    <p:sldId id="266"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AC2187-8022-4F87-8598-40B9442E1D3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A5DCE6B-3340-4B75-82F4-FA4599B184FC}" type="pres">
      <dgm:prSet presAssocID="{05AC2187-8022-4F87-8598-40B9442E1D3B}" presName="Name0" presStyleCnt="0">
        <dgm:presLayoutVars>
          <dgm:dir/>
          <dgm:animLvl val="lvl"/>
          <dgm:resizeHandles val="exact"/>
        </dgm:presLayoutVars>
      </dgm:prSet>
      <dgm:spPr/>
      <dgm:t>
        <a:bodyPr/>
        <a:lstStyle/>
        <a:p>
          <a:endParaRPr lang="en-US"/>
        </a:p>
      </dgm:t>
    </dgm:pt>
  </dgm:ptLst>
  <dgm:cxnLst>
    <dgm:cxn modelId="{FBE5F995-2474-4953-9CDF-60F8CFC614F5}" type="presOf" srcId="{05AC2187-8022-4F87-8598-40B9442E1D3B}" destId="{3A5DCE6B-3340-4B75-82F4-FA4599B184F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10D85C-EFCC-42FE-859A-7E01F9836D71}" type="datetimeFigureOut">
              <a:rPr lang="en-US" smtClean="0"/>
              <a:pPr/>
              <a:t>10/27/11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843A6F-C869-43AD-95D3-389EC207F1DF}" type="slidenum">
              <a:rPr lang="en-US" smtClean="0"/>
              <a:pPr/>
              <a:t>‹#›</a:t>
            </a:fld>
            <a:endParaRPr lang="en-US"/>
          </a:p>
        </p:txBody>
      </p:sp>
    </p:spTree>
    <p:extLst>
      <p:ext uri="{BB962C8B-B14F-4D97-AF65-F5344CB8AC3E}">
        <p14:creationId xmlns:p14="http://schemas.microsoft.com/office/powerpoint/2010/main" val="16231271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BB3DE-E8F6-4431-9115-80133BEF8788}" type="datetimeFigureOut">
              <a:rPr lang="en-US" smtClean="0"/>
              <a:pPr/>
              <a:t>10/27/11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3A7EB3-2625-431D-BE90-EE78BB78C2CE}" type="slidenum">
              <a:rPr lang="en-US" smtClean="0"/>
              <a:pPr/>
              <a:t>‹#›</a:t>
            </a:fld>
            <a:endParaRPr lang="en-US"/>
          </a:p>
        </p:txBody>
      </p:sp>
    </p:spTree>
    <p:extLst>
      <p:ext uri="{BB962C8B-B14F-4D97-AF65-F5344CB8AC3E}">
        <p14:creationId xmlns:p14="http://schemas.microsoft.com/office/powerpoint/2010/main" val="6593562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0BA6426-1162-47AE-B34C-AF6D4687D5B7}" type="datetimeFigureOut">
              <a:rPr lang="en-US" smtClean="0"/>
              <a:pPr/>
              <a:t>10/27/11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C9B4AD9-DE5C-448A-84A0-9C6CD11279A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BA6426-1162-47AE-B34C-AF6D4687D5B7}" type="datetimeFigureOut">
              <a:rPr lang="en-US" smtClean="0"/>
              <a:pPr/>
              <a:t>10/27/11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B4AD9-DE5C-448A-84A0-9C6CD11279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BA6426-1162-47AE-B34C-AF6D4687D5B7}" type="datetimeFigureOut">
              <a:rPr lang="en-US" smtClean="0"/>
              <a:pPr/>
              <a:t>10/27/11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B4AD9-DE5C-448A-84A0-9C6CD11279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BA6426-1162-47AE-B34C-AF6D4687D5B7}" type="datetimeFigureOut">
              <a:rPr lang="en-US" smtClean="0"/>
              <a:pPr/>
              <a:t>10/27/11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B4AD9-DE5C-448A-84A0-9C6CD11279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BA6426-1162-47AE-B34C-AF6D4687D5B7}" type="datetimeFigureOut">
              <a:rPr lang="en-US" smtClean="0"/>
              <a:pPr/>
              <a:t>10/27/11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B4AD9-DE5C-448A-84A0-9C6CD11279A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BA6426-1162-47AE-B34C-AF6D4687D5B7}" type="datetimeFigureOut">
              <a:rPr lang="en-US" smtClean="0"/>
              <a:pPr/>
              <a:t>10/27/11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B4AD9-DE5C-448A-84A0-9C6CD11279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BA6426-1162-47AE-B34C-AF6D4687D5B7}" type="datetimeFigureOut">
              <a:rPr lang="en-US" smtClean="0"/>
              <a:pPr/>
              <a:t>10/27/11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B4AD9-DE5C-448A-84A0-9C6CD11279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BA6426-1162-47AE-B34C-AF6D4687D5B7}" type="datetimeFigureOut">
              <a:rPr lang="en-US" smtClean="0"/>
              <a:pPr/>
              <a:t>10/27/11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B4AD9-DE5C-448A-84A0-9C6CD11279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A6426-1162-47AE-B34C-AF6D4687D5B7}" type="datetimeFigureOut">
              <a:rPr lang="en-US" smtClean="0"/>
              <a:pPr/>
              <a:t>10/27/11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B4AD9-DE5C-448A-84A0-9C6CD11279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BA6426-1162-47AE-B34C-AF6D4687D5B7}" type="datetimeFigureOut">
              <a:rPr lang="en-US" smtClean="0"/>
              <a:pPr/>
              <a:t>10/27/11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B4AD9-DE5C-448A-84A0-9C6CD11279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BA6426-1162-47AE-B34C-AF6D4687D5B7}" type="datetimeFigureOut">
              <a:rPr lang="en-US" smtClean="0"/>
              <a:pPr/>
              <a:t>10/27/11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C9B4AD9-DE5C-448A-84A0-9C6CD11279A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BA6426-1162-47AE-B34C-AF6D4687D5B7}" type="datetimeFigureOut">
              <a:rPr lang="en-US" smtClean="0"/>
              <a:pPr/>
              <a:t>10/27/11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9B4AD9-DE5C-448A-84A0-9C6CD11279A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3886200" y="2286000"/>
            <a:ext cx="4498848" cy="914400"/>
          </a:xfrm>
          <a:noFill/>
          <a:ln>
            <a:noFill/>
          </a:ln>
        </p:spPr>
        <p:style>
          <a:lnRef idx="2">
            <a:schemeClr val="dk1">
              <a:shade val="50000"/>
            </a:schemeClr>
          </a:lnRef>
          <a:fillRef idx="1">
            <a:schemeClr val="dk1"/>
          </a:fillRef>
          <a:effectRef idx="0">
            <a:schemeClr val="dk1"/>
          </a:effectRef>
          <a:fontRef idx="minor">
            <a:schemeClr val="lt1"/>
          </a:fontRef>
        </p:style>
        <p:txBody>
          <a:bodyPr/>
          <a:lstStyle/>
          <a:p>
            <a:r>
              <a:rPr lang="en-US"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lgerian" pitchFamily="82" charset="0"/>
              </a:rPr>
              <a:t>SuperFudge</a:t>
            </a:r>
            <a:endParaRPr lang="en-US" dirty="0">
              <a:solidFill>
                <a:schemeClr val="tx1"/>
              </a:solidFill>
              <a:latin typeface="Algerian" pitchFamily="82" charset="0"/>
            </a:endParaRPr>
          </a:p>
        </p:txBody>
      </p:sp>
      <p:sp>
        <p:nvSpPr>
          <p:cNvPr id="10" name="Subtitle 9"/>
          <p:cNvSpPr>
            <a:spLocks noGrp="1"/>
          </p:cNvSpPr>
          <p:nvPr>
            <p:ph type="subTitle" idx="1"/>
          </p:nvPr>
        </p:nvSpPr>
        <p:spPr/>
        <p:txBody>
          <a:bodyPr/>
          <a:lstStyle/>
          <a:p>
            <a:r>
              <a:rPr lang="en-US" dirty="0" smtClean="0">
                <a:latin typeface="+mj-lt"/>
              </a:rPr>
              <a:t>By Judy </a:t>
            </a:r>
            <a:r>
              <a:rPr lang="en-US" dirty="0" err="1" smtClean="0">
                <a:latin typeface="+mj-lt"/>
              </a:rPr>
              <a:t>Blume</a:t>
            </a:r>
            <a:endParaRPr lang="en-US" dirty="0" smtClean="0">
              <a:latin typeface="+mj-lt"/>
            </a:endParaRPr>
          </a:p>
          <a:p>
            <a:r>
              <a:rPr lang="en-US" dirty="0" smtClean="0">
                <a:latin typeface="+mj-lt"/>
              </a:rPr>
              <a:t>Report by Thaddeus </a:t>
            </a:r>
            <a:r>
              <a:rPr lang="en-US" dirty="0" err="1" smtClean="0">
                <a:latin typeface="+mj-lt"/>
              </a:rPr>
              <a:t>Shinno</a:t>
            </a:r>
            <a:endParaRPr lang="en-US"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60007" dist="310007" dir="7680000" sy="30000" kx="1300200" algn="ctr" rotWithShape="0">
                    <a:prstClr val="black">
                      <a:alpha val="32000"/>
                    </a:prstClr>
                  </a:outerShdw>
                </a:effectLst>
                <a:latin typeface="Blackadder ITC" pitchFamily="82" charset="0"/>
              </a:rPr>
              <a:t>Solution</a:t>
            </a:r>
            <a:endParaRPr lang="en-US" dirty="0">
              <a:effectLst>
                <a:outerShdw blurRad="60007" dist="310007" dir="7680000" sy="30000" kx="1300200" algn="ctr" rotWithShape="0">
                  <a:prstClr val="black">
                    <a:alpha val="32000"/>
                  </a:prstClr>
                </a:outerShdw>
              </a:effectLst>
              <a:latin typeface="Blackadder ITC" pitchFamily="82" charset="0"/>
            </a:endParaRPr>
          </a:p>
        </p:txBody>
      </p:sp>
      <p:sp>
        <p:nvSpPr>
          <p:cNvPr id="3" name="Text Placeholder 2"/>
          <p:cNvSpPr>
            <a:spLocks noGrp="1"/>
          </p:cNvSpPr>
          <p:nvPr>
            <p:ph type="body" idx="1"/>
          </p:nvPr>
        </p:nvSpPr>
        <p:spPr>
          <a:xfrm>
            <a:off x="533400" y="3048000"/>
            <a:ext cx="8001000" cy="1295400"/>
          </a:xfrm>
        </p:spPr>
        <p:txBody>
          <a:bodyPr/>
          <a:lstStyle/>
          <a:p>
            <a:r>
              <a:rPr lang="en-US" sz="2800" dirty="0" smtClean="0">
                <a:latin typeface="+mj-lt"/>
              </a:rPr>
              <a:t>The solution is to learn to get used to things.  Peter learns that changes are not always bad.</a:t>
            </a:r>
            <a:r>
              <a:rPr lang="en-US" sz="2800" dirty="0" smtClean="0"/>
              <a:t> </a:t>
            </a:r>
          </a:p>
          <a:p>
            <a:endParaRPr lang="en-US" dirty="0"/>
          </a:p>
        </p:txBody>
      </p:sp>
    </p:spTree>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rame">
            <a:avLst/>
          </a:prstGeom>
        </p:spPr>
        <p:txBody>
          <a:bodyPr/>
          <a:lstStyle/>
          <a:p>
            <a:r>
              <a:rPr lang="en-US"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Gill Sans MT Ext Condensed Bold" pitchFamily="34" charset="0"/>
              </a:rPr>
              <a:t>Favorite</a:t>
            </a:r>
            <a:r>
              <a:rPr lang="en-US"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Gill Sans MT Ext Condensed Bold" pitchFamily="34" charset="0"/>
              </a:rPr>
              <a:t>   Part</a:t>
            </a:r>
            <a:endParaRPr lang="en-US" dirty="0">
              <a:latin typeface="Gill Sans MT Ext Condensed Bold" pitchFamily="34" charset="0"/>
            </a:endParaRPr>
          </a:p>
        </p:txBody>
      </p:sp>
      <p:sp>
        <p:nvSpPr>
          <p:cNvPr id="3" name="Text Placeholder 2"/>
          <p:cNvSpPr>
            <a:spLocks noGrp="1"/>
          </p:cNvSpPr>
          <p:nvPr>
            <p:ph type="body" idx="1"/>
          </p:nvPr>
        </p:nvSpPr>
        <p:spPr>
          <a:xfrm>
            <a:off x="533400" y="2895600"/>
            <a:ext cx="7620000" cy="2362200"/>
          </a:xfrm>
        </p:spPr>
        <p:txBody>
          <a:bodyPr>
            <a:noAutofit/>
          </a:bodyPr>
          <a:lstStyle/>
          <a:p>
            <a:r>
              <a:rPr lang="en-US" sz="2800" dirty="0" smtClean="0">
                <a:latin typeface="+mj-lt"/>
              </a:rPr>
              <a:t>My favorite part is when Peter eats worm chocolate chip cookies.  Peter goes trick or treating and a friendly old woman lets them inside and gives them worm chocolate chip cookies.  This scene is in Princeton when Peter goes trick or treating with his friend and Fudge.  It sounded like they were having a lot of fun. </a:t>
            </a:r>
            <a:endParaRPr lang="en-US" sz="2800" dirty="0">
              <a:latin typeface="+mj-lt"/>
            </a:endParaRPr>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7772400" cy="1362456"/>
          </a:xfrm>
        </p:spPr>
        <p:txBody>
          <a:bodyPr/>
          <a:lstStyle/>
          <a:p>
            <a:r>
              <a:rPr lang="en-US"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SETTING</a:t>
            </a:r>
            <a:endParaRPr lang="en-US" dirty="0"/>
          </a:p>
        </p:txBody>
      </p:sp>
      <p:sp>
        <p:nvSpPr>
          <p:cNvPr id="4" name="Text Placeholder 3"/>
          <p:cNvSpPr>
            <a:spLocks noGrp="1"/>
          </p:cNvSpPr>
          <p:nvPr>
            <p:ph type="body" idx="1"/>
          </p:nvPr>
        </p:nvSpPr>
        <p:spPr/>
        <p:txBody>
          <a:bodyPr>
            <a:normAutofit/>
          </a:bodyPr>
          <a:lstStyle/>
          <a:p>
            <a:r>
              <a:rPr lang="en-US" sz="2800" dirty="0" smtClean="0">
                <a:latin typeface="+mj-lt"/>
              </a:rPr>
              <a:t>This story takes place in the modern day in New York and Princeton, New Jersey.  The story takes place in a span of about 2 years.</a:t>
            </a:r>
            <a:endParaRPr lang="en-US" sz="2800" dirty="0">
              <a:latin typeface="+mj-lt"/>
            </a:endParaRP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838200" y="1143000"/>
            <a:ext cx="7772400" cy="3124200"/>
            <a:chOff x="1143000" y="990600"/>
            <a:chExt cx="7772400" cy="3124200"/>
          </a:xfrm>
          <a:effectLst>
            <a:reflection blurRad="6350" stA="50000" endA="300" endPos="55500" dist="50800" dir="5400000" sy="-100000" algn="bl" rotWithShape="0"/>
          </a:effectLst>
        </p:grpSpPr>
        <p:pic>
          <p:nvPicPr>
            <p:cNvPr id="2" name="Picture 1" descr="New_York.jpg"/>
            <p:cNvPicPr>
              <a:picLocks noChangeAspect="1"/>
            </p:cNvPicPr>
            <p:nvPr/>
          </p:nvPicPr>
          <p:blipFill>
            <a:blip r:embed="rId3" cstate="print"/>
            <a:stretch>
              <a:fillRect/>
            </a:stretch>
          </p:blipFill>
          <p:spPr>
            <a:xfrm>
              <a:off x="1143000" y="990600"/>
              <a:ext cx="4165600" cy="3124200"/>
            </a:xfrm>
            <a:prstGeom prst="ellipse">
              <a:avLst/>
            </a:prstGeom>
            <a:ln w="34925" cap="rnd">
              <a:solidFill>
                <a:srgbClr val="FFFFFF"/>
              </a:solidFill>
            </a:ln>
            <a:effectLst>
              <a:outerShdw blurRad="317500" dir="2700000" algn="ctr">
                <a:srgbClr val="000000">
                  <a:alpha val="43000"/>
                </a:srgbClr>
              </a:outerShdw>
            </a:effectLst>
          </p:spPr>
        </p:pic>
        <p:sp>
          <p:nvSpPr>
            <p:cNvPr id="4" name="TextBox 3"/>
            <p:cNvSpPr txBox="1"/>
            <p:nvPr/>
          </p:nvSpPr>
          <p:spPr>
            <a:xfrm>
              <a:off x="6019800" y="1295400"/>
              <a:ext cx="2895600" cy="954107"/>
            </a:xfrm>
            <a:prstGeom prst="rect">
              <a:avLst/>
            </a:prstGeom>
            <a:noFill/>
            <a:ln w="34925">
              <a:solidFill>
                <a:srgbClr val="FFFFFF"/>
              </a:solidFill>
            </a:ln>
            <a:effectLst>
              <a:outerShdw blurRad="317500" dir="2700000" algn="ctr">
                <a:srgbClr val="000000">
                  <a:alpha val="43000"/>
                </a:srgbClr>
              </a:outerShdw>
            </a:effectLst>
          </p:spPr>
          <p:txBody>
            <a:bodyPr wrap="square" rtlCol="0">
              <a:spAutoFit/>
            </a:bodyPr>
            <a:lstStyle/>
            <a:p>
              <a:r>
                <a:rPr lang="en-US" sz="2800" dirty="0" smtClean="0">
                  <a:latin typeface="+mj-lt"/>
                </a:rPr>
                <a:t>Peter  moves from New York…  </a:t>
              </a:r>
              <a:endParaRPr lang="en-US" sz="2800" dirty="0">
                <a:latin typeface="+mj-lt"/>
              </a:endParaRPr>
            </a:p>
          </p:txBody>
        </p:sp>
      </p:grpSp>
      <p:grpSp>
        <p:nvGrpSpPr>
          <p:cNvPr id="8" name="Group 7"/>
          <p:cNvGrpSpPr/>
          <p:nvPr/>
        </p:nvGrpSpPr>
        <p:grpSpPr>
          <a:xfrm>
            <a:off x="2057400" y="2743200"/>
            <a:ext cx="6172200" cy="3833622"/>
            <a:chOff x="2057400" y="2743200"/>
            <a:chExt cx="6172200" cy="3833622"/>
          </a:xfrm>
          <a:scene3d>
            <a:camera prst="isometricOffAxis1Right"/>
            <a:lightRig rig="harsh" dir="t">
              <a:rot lat="0" lon="0" rev="3000000"/>
            </a:lightRig>
          </a:scene3d>
        </p:grpSpPr>
        <p:pic>
          <p:nvPicPr>
            <p:cNvPr id="3" name="Picture 2" descr="Princeton.jpg"/>
            <p:cNvPicPr>
              <a:picLocks noChangeAspect="1"/>
            </p:cNvPicPr>
            <p:nvPr/>
          </p:nvPicPr>
          <p:blipFill>
            <a:blip r:embed="rId4" cstate="print"/>
            <a:stretch>
              <a:fillRect/>
            </a:stretch>
          </p:blipFill>
          <p:spPr>
            <a:xfrm>
              <a:off x="4800600" y="2743200"/>
              <a:ext cx="3429000" cy="3833622"/>
            </a:xfrm>
            <a:prstGeom prst="rect">
              <a:avLst/>
            </a:prstGeom>
            <a:ln>
              <a:noFill/>
            </a:ln>
            <a:effectLst>
              <a:outerShdw blurRad="225425" dist="50800" dir="5220000" algn="ctr">
                <a:srgbClr val="000000">
                  <a:alpha val="33000"/>
                </a:srgbClr>
              </a:outerShdw>
            </a:effectLst>
            <a:sp3d extrusionH="254000" contourW="19050">
              <a:bevelT w="82550" h="44450" prst="angle"/>
              <a:bevelB w="82550" h="44450" prst="angle"/>
              <a:contourClr>
                <a:srgbClr val="FFFFFF"/>
              </a:contourClr>
            </a:sp3d>
          </p:spPr>
        </p:pic>
        <p:sp>
          <p:nvSpPr>
            <p:cNvPr id="6" name="TextBox 5"/>
            <p:cNvSpPr txBox="1"/>
            <p:nvPr/>
          </p:nvSpPr>
          <p:spPr>
            <a:xfrm>
              <a:off x="2057400" y="5181600"/>
              <a:ext cx="2514600" cy="954107"/>
            </a:xfrm>
            <a:prstGeom prst="rect">
              <a:avLst/>
            </a:prstGeom>
            <a:noFill/>
            <a:ln>
              <a:noFill/>
            </a:ln>
            <a:effectLst>
              <a:outerShdw blurRad="225425" dist="50800" dir="5220000" algn="ctr">
                <a:srgbClr val="000000">
                  <a:alpha val="33000"/>
                </a:srgbClr>
              </a:outerShdw>
            </a:effectLst>
            <a:sp3d extrusionH="254000" contourW="19050">
              <a:bevelT w="82550" h="44450" prst="angle"/>
              <a:bevelB w="82550" h="44450" prst="angle"/>
              <a:contourClr>
                <a:srgbClr val="FFFFFF"/>
              </a:contourClr>
            </a:sp3d>
          </p:spPr>
          <p:txBody>
            <a:bodyPr wrap="square" rtlCol="0">
              <a:spAutoFit/>
              <a:sp3d extrusionH="57150">
                <a:bevelT w="50800" h="38100" prst="riblet"/>
              </a:sp3d>
            </a:bodyPr>
            <a:lstStyle/>
            <a:p>
              <a:r>
                <a:rPr lang="en-US" sz="2800" dirty="0" smtClean="0">
                  <a:latin typeface="+mj-lt"/>
                </a:rPr>
                <a:t>to Princeton New Jersey!</a:t>
              </a:r>
              <a:endParaRPr lang="en-US" sz="2800" dirty="0">
                <a:latin typeface="+mj-lt"/>
              </a:endParaRPr>
            </a:p>
          </p:txBody>
        </p:sp>
      </p:gr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176997"/>
            <a:ext cx="2212848" cy="1566204"/>
          </a:xfrm>
        </p:spPr>
        <p:txBody>
          <a:bodyPr>
            <a:normAutofit/>
          </a:bodyPr>
          <a:lstStyle/>
          <a:p>
            <a:r>
              <a:rPr lang="en-US" sz="4400" dirty="0" smtClean="0">
                <a:latin typeface="Chiller" pitchFamily="82" charset="0"/>
              </a:rPr>
              <a:t>Main C</a:t>
            </a:r>
            <a:r>
              <a:rPr lang="en-US" sz="4000" dirty="0" smtClean="0">
                <a:latin typeface="Chiller" pitchFamily="82" charset="0"/>
              </a:rPr>
              <a:t>haracters </a:t>
            </a:r>
            <a:endParaRPr lang="en-US" sz="3600" dirty="0">
              <a:latin typeface="Chiller" pitchFamily="82" charset="0"/>
            </a:endParaRPr>
          </a:p>
        </p:txBody>
      </p:sp>
      <p:sp>
        <p:nvSpPr>
          <p:cNvPr id="6" name="Text Placeholder 5"/>
          <p:cNvSpPr>
            <a:spLocks noGrp="1"/>
          </p:cNvSpPr>
          <p:nvPr>
            <p:ph type="body" sz="half" idx="2"/>
          </p:nvPr>
        </p:nvSpPr>
        <p:spPr/>
        <p:txBody>
          <a:bodyPr>
            <a:normAutofit fontScale="70000" lnSpcReduction="20000"/>
          </a:bodyPr>
          <a:lstStyle/>
          <a:p>
            <a:r>
              <a:rPr lang="en-US" sz="4400" dirty="0" smtClean="0">
                <a:latin typeface="+mj-lt"/>
              </a:rPr>
              <a:t>Fudge, Peter, Tootsie, Peter’s mom, and Peter’s dad. </a:t>
            </a:r>
            <a:endParaRPr lang="en-US" sz="4400" dirty="0">
              <a:latin typeface="+mj-lt"/>
            </a:endParaRPr>
          </a:p>
        </p:txBody>
      </p:sp>
      <p:pic>
        <p:nvPicPr>
          <p:cNvPr id="12" name="Picture Placeholder 11" descr="Bookcover.jpg"/>
          <p:cNvPicPr>
            <a:picLocks noGrp="1" noChangeAspect="1"/>
          </p:cNvPicPr>
          <p:nvPr>
            <p:ph type="pic" idx="1"/>
          </p:nvPr>
        </p:nvPicPr>
        <p:blipFill>
          <a:blip r:embed="rId2" cstate="print"/>
          <a:srcRect t="22853" b="22853"/>
          <a:stretch>
            <a:fillRect/>
          </a:stretch>
        </p:blipFill>
        <p:spPr>
          <a:prstGeom prst="rect">
            <a:avLst/>
          </a:prstGeom>
          <a:solidFill>
            <a:srgbClr val="000000">
              <a:shade val="95000"/>
            </a:srgbClr>
          </a:solidFill>
          <a:ln w="444500" cap="sq">
            <a:solidFill>
              <a:srgbClr val="000000"/>
            </a:solidFill>
            <a:miter lim="800000"/>
          </a:ln>
          <a:effectLst>
            <a:outerShdw blurRad="76200" dir="13500000" sy="23000" kx="1200000" algn="br" rotWithShape="0">
              <a:prstClr val="black">
                <a:alpha val="20000"/>
              </a:prstClr>
            </a:outerShdw>
          </a:effectLst>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762000" y="533400"/>
          <a:ext cx="3886200"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8"/>
          <p:cNvSpPr>
            <a:spLocks noGrp="1"/>
          </p:cNvSpPr>
          <p:nvPr>
            <p:ph type="title"/>
          </p:nvPr>
        </p:nvSpPr>
        <p:spPr/>
        <p:txBody>
          <a:bodyPr/>
          <a:lstStyle/>
          <a:p>
            <a:r>
              <a:rPr lang="en-US" dirty="0" smtClean="0">
                <a:latin typeface="Algerian" pitchFamily="82" charset="0"/>
              </a:rPr>
              <a:t>Character descriptions, peter</a:t>
            </a:r>
            <a:endParaRPr lang="en-US" dirty="0">
              <a:latin typeface="Algerian" pitchFamily="82" charset="0"/>
            </a:endParaRPr>
          </a:p>
        </p:txBody>
      </p:sp>
      <p:sp>
        <p:nvSpPr>
          <p:cNvPr id="10" name="Text Placeholder 9"/>
          <p:cNvSpPr>
            <a:spLocks noGrp="1"/>
          </p:cNvSpPr>
          <p:nvPr>
            <p:ph type="body" idx="1"/>
          </p:nvPr>
        </p:nvSpPr>
        <p:spPr/>
        <p:txBody>
          <a:bodyPr>
            <a:noAutofit/>
          </a:bodyPr>
          <a:lstStyle/>
          <a:p>
            <a:r>
              <a:rPr lang="en-US" sz="2800" dirty="0" smtClean="0">
                <a:latin typeface="+mj-lt"/>
                <a:cs typeface="Aharoni" pitchFamily="2" charset="-79"/>
              </a:rPr>
              <a:t>Peter is in 6</a:t>
            </a:r>
            <a:r>
              <a:rPr lang="en-US" sz="2800" baseline="30000" dirty="0" smtClean="0">
                <a:latin typeface="+mj-lt"/>
                <a:cs typeface="Aharoni" pitchFamily="2" charset="-79"/>
              </a:rPr>
              <a:t>th</a:t>
            </a:r>
            <a:r>
              <a:rPr lang="en-US" sz="2800" dirty="0" smtClean="0">
                <a:latin typeface="+mj-lt"/>
                <a:cs typeface="Aharoni" pitchFamily="2" charset="-79"/>
              </a:rPr>
              <a:t> grade. Peter is usually stressed but calms down at the end. He also hates change. </a:t>
            </a:r>
            <a:endParaRPr lang="en-US" sz="2800" dirty="0">
              <a:latin typeface="+mj-lt"/>
              <a:cs typeface="Aharoni" pitchFamily="2" charset="-79"/>
            </a:endParaRPr>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Fudge</a:t>
            </a:r>
            <a:endParaRPr lang="en-US" dirty="0">
              <a:latin typeface="Arial Black" pitchFamily="34" charset="0"/>
            </a:endParaRPr>
          </a:p>
        </p:txBody>
      </p:sp>
      <p:sp>
        <p:nvSpPr>
          <p:cNvPr id="3" name="Text Placeholder 2"/>
          <p:cNvSpPr>
            <a:spLocks noGrp="1"/>
          </p:cNvSpPr>
          <p:nvPr>
            <p:ph type="body" idx="1"/>
          </p:nvPr>
        </p:nvSpPr>
        <p:spPr/>
        <p:txBody>
          <a:bodyPr/>
          <a:lstStyle/>
          <a:p>
            <a:r>
              <a:rPr lang="en-US" sz="2400" dirty="0" smtClean="0">
                <a:cs typeface="Aharoni" pitchFamily="2" charset="-79"/>
              </a:rPr>
              <a:t>Fudge is</a:t>
            </a:r>
            <a:r>
              <a:rPr lang="en-US" sz="2400" dirty="0" smtClean="0">
                <a:ea typeface="Batang" pitchFamily="18" charset="-127"/>
                <a:cs typeface="Aharoni" pitchFamily="2" charset="-79"/>
              </a:rPr>
              <a:t> Peters annoying little brother who is 4 years old and learns big words.</a:t>
            </a:r>
            <a:endParaRPr lang="en-US" dirty="0"/>
          </a:p>
        </p:txBody>
      </p:sp>
    </p:spTree>
  </p:cSld>
  <p:clrMapOvr>
    <a:masterClrMapping/>
  </p:clrMapOvr>
  <p:transition xmlns:p14="http://schemas.microsoft.com/office/powerpoint/2010/main">
    <p:wheel spokes="8"/>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aur" pitchFamily="18" charset="0"/>
              </a:rPr>
              <a:t>Tootsie</a:t>
            </a:r>
            <a:endParaRPr lang="en-US" dirty="0">
              <a:latin typeface="Centaur" pitchFamily="18" charset="0"/>
            </a:endParaRPr>
          </a:p>
        </p:txBody>
      </p:sp>
      <p:sp>
        <p:nvSpPr>
          <p:cNvPr id="3" name="Text Placeholder 2"/>
          <p:cNvSpPr>
            <a:spLocks noGrp="1"/>
          </p:cNvSpPr>
          <p:nvPr>
            <p:ph type="body" idx="1"/>
          </p:nvPr>
        </p:nvSpPr>
        <p:spPr/>
        <p:txBody>
          <a:bodyPr/>
          <a:lstStyle/>
          <a:p>
            <a:r>
              <a:rPr lang="en-US" sz="2400" dirty="0" smtClean="0">
                <a:ea typeface="Batang" pitchFamily="18" charset="-127"/>
                <a:cs typeface="Aharoni" pitchFamily="2" charset="-79"/>
              </a:rPr>
              <a:t>Tootsie is Peter’s newborn sister who is cute.  At age one</a:t>
            </a:r>
            <a:r>
              <a:rPr lang="en-US" sz="2400" smtClean="0">
                <a:ea typeface="Batang" pitchFamily="18" charset="-127"/>
                <a:cs typeface="Aharoni" pitchFamily="2" charset="-79"/>
              </a:rPr>
              <a:t>, she starts </a:t>
            </a:r>
            <a:r>
              <a:rPr lang="en-US" sz="2400" dirty="0" smtClean="0">
                <a:ea typeface="Batang" pitchFamily="18" charset="-127"/>
                <a:cs typeface="Aharoni" pitchFamily="2" charset="-79"/>
              </a:rPr>
              <a:t>crawling  and starts growing teeth.  She also likes to sleep in Peter’s lap. </a:t>
            </a:r>
            <a:endParaRPr lang="en-US" dirty="0">
              <a:latin typeface="+mj-lt"/>
            </a:endParaRP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iller" pitchFamily="82" charset="0"/>
              </a:rPr>
              <a:t>Peter’s Mom and Dad</a:t>
            </a:r>
            <a:endParaRPr lang="en-US" dirty="0">
              <a:latin typeface="Chiller" pitchFamily="82" charset="0"/>
            </a:endParaRPr>
          </a:p>
        </p:txBody>
      </p:sp>
      <p:sp>
        <p:nvSpPr>
          <p:cNvPr id="3" name="Text Placeholder 2"/>
          <p:cNvSpPr>
            <a:spLocks noGrp="1"/>
          </p:cNvSpPr>
          <p:nvPr>
            <p:ph type="body" idx="1"/>
          </p:nvPr>
        </p:nvSpPr>
        <p:spPr/>
        <p:txBody>
          <a:bodyPr/>
          <a:lstStyle/>
          <a:p>
            <a:r>
              <a:rPr lang="en-US" sz="2400" dirty="0" smtClean="0">
                <a:ea typeface="Batang" pitchFamily="18" charset="-127"/>
                <a:cs typeface="Aharoni" pitchFamily="2" charset="-79"/>
              </a:rPr>
              <a:t>Peter’s mom and dad are nice, cautious, protective, and learn to ask Peter things if it is okay with him.</a:t>
            </a:r>
            <a:endParaRPr lang="en-US" dirty="0"/>
          </a:p>
        </p:txBody>
      </p:sp>
    </p:spTree>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772400" cy="1143000"/>
          </a:xfrm>
        </p:spPr>
        <p:txBody>
          <a:bodyPr/>
          <a:lstStyle/>
          <a:p>
            <a:r>
              <a:rPr lang="en-US" dirty="0" smtClean="0">
                <a:latin typeface="Franklin Gothic Medium Cond" pitchFamily="34" charset="0"/>
              </a:rPr>
              <a:t>Plot</a:t>
            </a:r>
            <a:endParaRPr lang="en-US" dirty="0">
              <a:latin typeface="Franklin Gothic Medium Cond" pitchFamily="34" charset="0"/>
            </a:endParaRPr>
          </a:p>
        </p:txBody>
      </p:sp>
      <p:sp>
        <p:nvSpPr>
          <p:cNvPr id="3" name="Text Placeholder 2"/>
          <p:cNvSpPr>
            <a:spLocks noGrp="1"/>
          </p:cNvSpPr>
          <p:nvPr>
            <p:ph type="body" idx="1"/>
          </p:nvPr>
        </p:nvSpPr>
        <p:spPr>
          <a:xfrm>
            <a:off x="381000" y="1828800"/>
            <a:ext cx="7772400" cy="4724400"/>
          </a:xfrm>
        </p:spPr>
        <p:txBody>
          <a:bodyPr>
            <a:noAutofit/>
          </a:bodyPr>
          <a:lstStyle/>
          <a:p>
            <a:r>
              <a:rPr lang="en-US" sz="2800" dirty="0" smtClean="0">
                <a:latin typeface="+mj-lt"/>
              </a:rPr>
              <a:t>Peter’s mom and dad tell Peter that they are going to have a baby.  Peter  gets mad that they didn’t tell him as soon as they knew, because he hates change. He is also afraid that the baby will be as annoying as Fudge.  They have a baby.  They name baby Tootsie.  Peter’s mom and dad decide to move to Princeton for a year.  Peter is angry about leaving his friends, school, and his favorite rock in the park.  They move to Princeton.  Peter makes new friends.  Peter finally likes Princeton and Tootsie.  Peter’s family moves back to New York.           </a:t>
            </a:r>
            <a:endParaRPr lang="en-US" sz="2800" dirty="0">
              <a:latin typeface="+mj-lt"/>
            </a:endParaRP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285</TotalTime>
  <Words>365</Words>
  <Application>Microsoft Macintosh PowerPoint</Application>
  <PresentationFormat>On-screen Show (4:3)</PresentationFormat>
  <Paragraphs>23</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SuperFudge</vt:lpstr>
      <vt:lpstr>SETTING</vt:lpstr>
      <vt:lpstr>PowerPoint Presentation</vt:lpstr>
      <vt:lpstr>Main Characters </vt:lpstr>
      <vt:lpstr>Character descriptions, peter</vt:lpstr>
      <vt:lpstr>Fudge</vt:lpstr>
      <vt:lpstr>Tootsie</vt:lpstr>
      <vt:lpstr>Peter’s Mom and Dad</vt:lpstr>
      <vt:lpstr>Plot</vt:lpstr>
      <vt:lpstr>Solution</vt:lpstr>
      <vt:lpstr>Favorite   Part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SuperFudge</dc:title>
  <dc:creator>thaddeus</dc:creator>
  <cp:lastModifiedBy>Fifth Grade</cp:lastModifiedBy>
  <cp:revision>76</cp:revision>
  <dcterms:created xsi:type="dcterms:W3CDTF">2011-10-04T19:36:27Z</dcterms:created>
  <dcterms:modified xsi:type="dcterms:W3CDTF">2011-10-27T22:02:30Z</dcterms:modified>
</cp:coreProperties>
</file>